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672" r:id="rId2"/>
    <p:sldMasterId id="2147483709" r:id="rId3"/>
    <p:sldMasterId id="2147483724" r:id="rId4"/>
    <p:sldMasterId id="2147483738" r:id="rId5"/>
  </p:sldMasterIdLst>
  <p:notesMasterIdLst>
    <p:notesMasterId r:id="rId30"/>
  </p:notesMasterIdLst>
  <p:handoutMasterIdLst>
    <p:handoutMasterId r:id="rId31"/>
  </p:handoutMasterIdLst>
  <p:sldIdLst>
    <p:sldId id="391" r:id="rId6"/>
    <p:sldId id="389" r:id="rId7"/>
    <p:sldId id="394" r:id="rId8"/>
    <p:sldId id="716" r:id="rId9"/>
    <p:sldId id="717" r:id="rId10"/>
    <p:sldId id="718" r:id="rId11"/>
    <p:sldId id="719" r:id="rId12"/>
    <p:sldId id="687" r:id="rId13"/>
    <p:sldId id="689" r:id="rId14"/>
    <p:sldId id="690" r:id="rId15"/>
    <p:sldId id="692" r:id="rId16"/>
    <p:sldId id="700" r:id="rId17"/>
    <p:sldId id="693" r:id="rId18"/>
    <p:sldId id="694" r:id="rId19"/>
    <p:sldId id="701" r:id="rId20"/>
    <p:sldId id="704" r:id="rId21"/>
    <p:sldId id="703" r:id="rId22"/>
    <p:sldId id="705" r:id="rId23"/>
    <p:sldId id="706" r:id="rId24"/>
    <p:sldId id="709" r:id="rId25"/>
    <p:sldId id="708" r:id="rId26"/>
    <p:sldId id="707" r:id="rId27"/>
    <p:sldId id="695" r:id="rId28"/>
    <p:sldId id="697" r:id="rId29"/>
  </p:sldIdLst>
  <p:sldSz cx="9144000" cy="6858000" type="screen4x3"/>
  <p:notesSz cx="6797675" cy="9928225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1" autoAdjust="0"/>
    <p:restoredTop sz="86243" autoAdjust="0"/>
  </p:normalViewPr>
  <p:slideViewPr>
    <p:cSldViewPr>
      <p:cViewPr varScale="1">
        <p:scale>
          <a:sx n="97" d="100"/>
          <a:sy n="97" d="100"/>
        </p:scale>
        <p:origin x="-51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64" y="-11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EB9C9-8063-490F-A1AD-3131DB170B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8971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52016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7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907CE32-DD4F-4296-951C-A009F115313B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52016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7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161A350-50F0-425E-93B3-117CFC5143A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2688702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A350-50F0-425E-93B3-117CFC5143A3}" type="slidenum">
              <a:rPr lang="ar-EG" smtClean="0"/>
              <a:pPr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330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A350-50F0-425E-93B3-117CFC5143A3}" type="slidenum">
              <a:rPr lang="ar-EG" smtClean="0"/>
              <a:pPr/>
              <a:t>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3848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A350-50F0-425E-93B3-117CFC5143A3}" type="slidenum">
              <a:rPr lang="ar-EG" smtClean="0"/>
              <a:pPr/>
              <a:t>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917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A350-50F0-425E-93B3-117CFC5143A3}" type="slidenum">
              <a:rPr lang="ar-EG" smtClean="0"/>
              <a:pPr/>
              <a:t>8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8042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3B26C-B9A2-4A34-ABCF-2AE4FABCBE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33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800" y="274638"/>
            <a:ext cx="640871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829F7-FFDC-4147-94C7-ED1DC3A9CB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94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24385-B985-4E79-8641-2DAFD84F54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01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4F3B26C-B9A2-4A34-ABCF-2AE4FABCBE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33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5976664" cy="836712"/>
          </a:xfrm>
        </p:spPr>
        <p:txBody>
          <a:bodyPr/>
          <a:lstStyle>
            <a:lvl1pPr algn="l" rtl="1">
              <a:defRPr>
                <a:solidFill>
                  <a:srgbClr val="44191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Wingdings" pitchFamily="2" charset="2"/>
              <a:buChar char="Ø"/>
              <a:defRPr/>
            </a:lvl2pPr>
            <a:lvl3pPr marL="1143000" indent="-228600">
              <a:buFont typeface="Arial" pitchFamily="34" charset="0"/>
              <a:buChar char="»"/>
              <a:defRPr/>
            </a:lvl3pPr>
            <a:lvl4pPr marL="1600200" indent="-228600">
              <a:buFont typeface="Calibri" pitchFamily="34" charset="0"/>
              <a:buChar char="›"/>
              <a:defRPr/>
            </a:lvl4pPr>
            <a:lvl5pPr marL="2057400" indent="-228600">
              <a:buFont typeface="Arial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73338FF-8F3F-4CDC-8A6B-1316154C3C9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36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92747-8551-4DA9-939D-494AB0590E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15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61" y="0"/>
            <a:ext cx="6156176" cy="836712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457200" indent="-457200">
              <a:buFont typeface="Wingdings" pitchFamily="2" charset="2"/>
              <a:buChar char="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E959A-24C7-42A5-93DA-7F9AFC0723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99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64704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7883C-EBD5-45B0-99F8-A1BE483909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2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79629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656E0-9C8C-4E91-ACC5-3460D5CE6D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63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B1B86-D21A-4A22-8292-6A83489F9D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33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08C48-F82D-4515-B351-A56F8F3F4C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8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5976664" cy="836712"/>
          </a:xfrm>
        </p:spPr>
        <p:txBody>
          <a:bodyPr/>
          <a:lstStyle>
            <a:lvl1pPr algn="l" rtl="1">
              <a:defRPr>
                <a:solidFill>
                  <a:srgbClr val="44191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Wingdings" pitchFamily="2" charset="2"/>
              <a:buChar char="Ø"/>
              <a:defRPr/>
            </a:lvl2pPr>
            <a:lvl3pPr marL="1143000" indent="-228600">
              <a:buFont typeface="Arial" pitchFamily="34" charset="0"/>
              <a:buChar char="»"/>
              <a:defRPr/>
            </a:lvl3pPr>
            <a:lvl4pPr marL="1600200" indent="-228600">
              <a:buFont typeface="Calibri" pitchFamily="34" charset="0"/>
              <a:buChar char="›"/>
              <a:defRPr/>
            </a:lvl4pPr>
            <a:lvl5pPr marL="2057400" indent="-228600">
              <a:buFont typeface="Arial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lang="en-US" b="1" i="0">
                <a:effectLst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236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A2CB6-B8A9-4659-A7CE-9180DC753E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7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800" y="274638"/>
            <a:ext cx="640871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829F7-FFDC-4147-94C7-ED1DC3A9CB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94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24385-B985-4E79-8641-2DAFD84F54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01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1C0CE-95C2-4996-A299-41DB1352C34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07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5976664" cy="836712"/>
          </a:xfrm>
        </p:spPr>
        <p:txBody>
          <a:bodyPr/>
          <a:lstStyle>
            <a:lvl1pPr algn="l" rtl="1">
              <a:defRPr>
                <a:solidFill>
                  <a:srgbClr val="44191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Wingdings" pitchFamily="2" charset="2"/>
              <a:buChar char="Ø"/>
              <a:defRPr/>
            </a:lvl2pPr>
            <a:lvl3pPr marL="1143000" indent="-228600">
              <a:buFont typeface="Arial" pitchFamily="34" charset="0"/>
              <a:buChar char="»"/>
              <a:defRPr/>
            </a:lvl3pPr>
            <a:lvl4pPr marL="1600200" indent="-228600">
              <a:buFont typeface="Calibri" pitchFamily="34" charset="0"/>
              <a:buChar char="›"/>
              <a:defRPr/>
            </a:lvl4pPr>
            <a:lvl5pPr marL="2057400" indent="-228600">
              <a:buFont typeface="Arial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E10EB-3AF2-4DFF-8451-1476049AE77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38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C5174-556E-47AE-B4A2-B656BB697B1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34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61" y="0"/>
            <a:ext cx="6156176" cy="836712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457200" indent="-457200">
              <a:buFont typeface="Wingdings" pitchFamily="2" charset="2"/>
              <a:buChar char="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06B93-0B65-489F-B5D1-49A70F841D0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8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64704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2D14A-6296-4631-BF58-24CB4E7C40F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45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79629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78229-685D-4880-8F29-8BB3B4CEC19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27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381E3-0255-4B2B-8FAF-ADC17651F6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85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15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956FA-B3DF-41F6-838F-6206D4C7516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99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03E7F-00B2-473E-AC44-05A41E4598C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07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800" y="274638"/>
            <a:ext cx="640871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DB8AE-9405-4E3D-BE47-ACD4C1702A2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615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1701F-DB43-4054-B1AE-EA093D4C4F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340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EB0E8-5C2E-41A2-8B05-E766A172463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46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6934200" cy="836712"/>
          </a:xfrm>
        </p:spPr>
        <p:txBody>
          <a:bodyPr/>
          <a:lstStyle>
            <a:lvl1pPr algn="l" rtl="0">
              <a:defRPr>
                <a:solidFill>
                  <a:srgbClr val="44191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91513" cy="4968552"/>
          </a:xfrm>
        </p:spPr>
        <p:txBody>
          <a:bodyPr/>
          <a:lstStyle>
            <a:lvl2pPr marL="742950" indent="-285750">
              <a:buFont typeface="Wingdings" pitchFamily="2" charset="2"/>
              <a:buChar char="Ø"/>
              <a:defRPr/>
            </a:lvl2pPr>
            <a:lvl3pPr marL="1143000" indent="-228600">
              <a:buFont typeface="Arial" pitchFamily="34" charset="0"/>
              <a:buChar char="»"/>
              <a:defRPr/>
            </a:lvl3pPr>
            <a:lvl4pPr marL="1600200" indent="-228600">
              <a:buFont typeface="Calibri" pitchFamily="34" charset="0"/>
              <a:buChar char="›"/>
              <a:defRPr/>
            </a:lvl4pPr>
            <a:lvl5pPr marL="2057400" indent="-228600">
              <a:buFont typeface="Arial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lang="en-US" b="1" i="0">
                <a:effectLst/>
              </a:defRPr>
            </a:lvl1pPr>
          </a:lstStyle>
          <a:p>
            <a:pPr>
              <a:defRPr/>
            </a:pP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B04EF-BDDD-40BD-A7A6-D2DFBA11B5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2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lang="en-US" b="1" i="0">
                <a:effectLst/>
              </a:defRPr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82974-FAE2-4617-951A-CEF3CDC666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51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61" y="0"/>
            <a:ext cx="6156176" cy="836712"/>
          </a:xfrm>
        </p:spPr>
        <p:txBody>
          <a:bodyPr/>
          <a:lstStyle>
            <a:lvl1pPr algn="l" rt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457200" indent="-457200">
              <a:buFont typeface="Wingdings" pitchFamily="2" charset="2"/>
              <a:buChar char="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lang="en-US" b="1" i="0">
                <a:effectLst/>
              </a:defRPr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9AC42-2152-4DFE-8882-83FEF2074BE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3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64704"/>
          </a:xfrm>
        </p:spPr>
        <p:txBody>
          <a:bodyPr/>
          <a:lstStyle>
            <a:lvl1pPr algn="l" rt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lang="en-US" b="1" i="0">
                <a:effectLst/>
              </a:defRPr>
            </a:lvl1pPr>
          </a:lstStyle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F9FBE-5105-49A9-97CE-D355C8431F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16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4" y="32048"/>
            <a:ext cx="6859612" cy="8766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0787E-D528-4BF0-99A1-7DA756E22C1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265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61" y="0"/>
            <a:ext cx="6156176" cy="836712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457200" indent="-457200">
              <a:buFont typeface="Wingdings" pitchFamily="2" charset="2"/>
              <a:buChar char="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99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79629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FA7AD-54B6-4087-A47D-8C5255B9AAE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97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06E25-D7B6-4C4F-A305-6010AC1585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85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DBD8CA-1744-4371-9470-A8A6E053F6D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2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BFCFB-9F28-4A9D-9775-303BF20F31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2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800" y="274638"/>
            <a:ext cx="640871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215D3-AD0E-442C-9847-FA61899214E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5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7131A-7E55-49D3-B273-DD8CDFBC5DF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89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3B26C-B9A2-4A34-ABCF-2AE4FABCBEF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87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5976664" cy="836712"/>
          </a:xfrm>
        </p:spPr>
        <p:txBody>
          <a:bodyPr/>
          <a:lstStyle>
            <a:lvl1pPr algn="l" rtl="1">
              <a:defRPr>
                <a:solidFill>
                  <a:srgbClr val="44191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Wingdings" pitchFamily="2" charset="2"/>
              <a:buChar char="Ø"/>
              <a:defRPr/>
            </a:lvl2pPr>
            <a:lvl3pPr marL="1143000" indent="-228600">
              <a:buFont typeface="Arial" pitchFamily="34" charset="0"/>
              <a:buChar char="»"/>
              <a:defRPr/>
            </a:lvl3pPr>
            <a:lvl4pPr marL="1600200" indent="-228600">
              <a:buFont typeface="Calibri" pitchFamily="34" charset="0"/>
              <a:buChar char="›"/>
              <a:defRPr/>
            </a:lvl4pPr>
            <a:lvl5pPr marL="2057400" indent="-228600">
              <a:buFont typeface="Arial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338FF-8F3F-4CDC-8A6B-1316154C3C9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086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92747-8551-4DA9-939D-494AB0590E6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8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61" y="0"/>
            <a:ext cx="6156176" cy="836712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457200" indent="-457200">
              <a:buFont typeface="Wingdings" pitchFamily="2" charset="2"/>
              <a:buChar char="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E959A-24C7-42A5-93DA-7F9AFC07230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552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64704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2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64704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7883C-EBD5-45B0-99F8-A1BE48390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39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79629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656E0-9C8C-4E91-ACC5-3460D5CE6D9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0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B1B86-D21A-4A22-8292-6A83489F9DC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886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08C48-F82D-4515-B351-A56F8F3F4C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2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A2CB6-B8A9-4659-A7CE-9180DC753E9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83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800" y="274638"/>
            <a:ext cx="640871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829F7-FFDC-4147-94C7-ED1DC3A9CB8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40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24385-B985-4E79-8641-2DAFD84F54A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682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8184" cy="779629"/>
          </a:xfrm>
        </p:spPr>
        <p:txBody>
          <a:bodyPr/>
          <a:lstStyle>
            <a:lvl1pPr algn="l"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63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33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08C48-F82D-4515-B351-A56F8F3F4C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8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A2CB6-B8A9-4659-A7CE-9180DC753E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7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333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-19291" y="2573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915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 bwMode="auto">
          <a:xfrm>
            <a:off x="288032" y="6350000"/>
            <a:ext cx="349188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6172200"/>
            <a:ext cx="66882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8" descr="42-18712047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0264">
            <a:off x="6940550" y="82550"/>
            <a:ext cx="18002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406108" y="6350000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1014518-8DBA-4BA6-8AA0-BBD999AB3122}" type="slidenum">
              <a:rPr lang="en-US" b="1" smtClean="0"/>
              <a:pPr/>
              <a:t>‹#›</a:t>
            </a:fld>
            <a:endParaRPr lang="ar-EG" b="1" dirty="0"/>
          </a:p>
        </p:txBody>
      </p:sp>
      <p:pic>
        <p:nvPicPr>
          <p:cNvPr id="13" name="Picture 8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5943600"/>
            <a:ext cx="19208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73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4A1B1A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32523"/>
        </a:buClr>
        <a:buFont typeface="Wingdings" pitchFamily="2" charset="2"/>
        <a:buChar char="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923925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915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86200" y="6350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014518-8DBA-4BA6-8AA0-BBD999AB31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 bwMode="auto">
          <a:xfrm>
            <a:off x="288032" y="6350000"/>
            <a:ext cx="352196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6172200"/>
            <a:ext cx="66882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 descr="333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42-18712047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0264">
            <a:off x="6940550" y="82550"/>
            <a:ext cx="18002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5943600"/>
            <a:ext cx="19208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73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4A1B1A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32523"/>
        </a:buClr>
        <a:buFont typeface="Wingdings" pitchFamily="2" charset="2"/>
        <a:buChar char="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923925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915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349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431322-A486-4F7B-B294-7A5292627B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/>
          <p:cNvSpPr txBox="1">
            <a:spLocks/>
          </p:cNvSpPr>
          <p:nvPr/>
        </p:nvSpPr>
        <p:spPr bwMode="auto">
          <a:xfrm>
            <a:off x="360040" y="6350000"/>
            <a:ext cx="344996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6172200"/>
            <a:ext cx="6553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 descr="333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42-18712047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0264">
            <a:off x="6940550" y="82550"/>
            <a:ext cx="18002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5943600"/>
            <a:ext cx="19208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63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4A1B1A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32523"/>
        </a:buClr>
        <a:buFont typeface="Wingdings" pitchFamily="2" charset="2"/>
        <a:buChar char="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333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28807" y="1492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915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8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764DCF-7458-4E7F-9C13-01D9E15A4BC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/>
          <p:cNvSpPr txBox="1">
            <a:spLocks/>
          </p:cNvSpPr>
          <p:nvPr/>
        </p:nvSpPr>
        <p:spPr bwMode="auto">
          <a:xfrm>
            <a:off x="360040" y="6350000"/>
            <a:ext cx="3347864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6172200"/>
            <a:ext cx="66882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8" descr="42-18712047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0264">
            <a:off x="6940550" y="82550"/>
            <a:ext cx="18002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5943600"/>
            <a:ext cx="19208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62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 spd="slow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4A1B1A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32523"/>
        </a:buClr>
        <a:buFont typeface="Wingdings" pitchFamily="2" charset="2"/>
        <a:buChar char="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923925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915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86200" y="6349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014518-8DBA-4BA6-8AA0-BBD999AB31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/>
          <p:cNvSpPr txBox="1">
            <a:spLocks/>
          </p:cNvSpPr>
          <p:nvPr/>
        </p:nvSpPr>
        <p:spPr bwMode="auto">
          <a:xfrm>
            <a:off x="288032" y="6350000"/>
            <a:ext cx="3347864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6172200"/>
            <a:ext cx="66882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 descr="333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42-18712047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0264">
            <a:off x="6940550" y="82550"/>
            <a:ext cx="18002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5943600"/>
            <a:ext cx="19208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96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4A1B1A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4A1B1A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32523"/>
        </a:buClr>
        <a:buFont typeface="Wingdings" pitchFamily="2" charset="2"/>
        <a:buChar char="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EET pic1.jpg"/>
          <p:cNvPicPr>
            <a:picLocks noChangeAspect="1"/>
          </p:cNvPicPr>
          <p:nvPr/>
        </p:nvPicPr>
        <p:blipFill>
          <a:blip r:embed="rId3" cstate="print">
            <a:lum bright="30000" contrast="-20000"/>
          </a:blip>
          <a:stretch>
            <a:fillRect/>
          </a:stretch>
        </p:blipFill>
        <p:spPr>
          <a:xfrm>
            <a:off x="152400" y="762000"/>
            <a:ext cx="8864600" cy="5257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5257800"/>
          </a:xfrm>
        </p:spPr>
        <p:txBody>
          <a:bodyPr>
            <a:normAutofit/>
          </a:bodyPr>
          <a:lstStyle/>
          <a:p>
            <a:pPr algn="ctr"/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sz="4000" b="1" u="sng" dirty="0" smtClean="0"/>
          </a:p>
          <a:p>
            <a:pPr algn="ctr">
              <a:buNone/>
            </a:pPr>
            <a:endParaRPr lang="en-US" sz="4000" b="1" u="sng" dirty="0" smtClean="0"/>
          </a:p>
          <a:p>
            <a:pPr algn="ctr">
              <a:buNone/>
            </a:pPr>
            <a:r>
              <a:rPr lang="en-US" sz="4000" b="1" u="sng" dirty="0" smtClean="0"/>
              <a:t>C</a:t>
            </a:r>
            <a:r>
              <a:rPr lang="en-US" sz="4000" b="1" dirty="0" smtClean="0"/>
              <a:t>abin </a:t>
            </a:r>
            <a:r>
              <a:rPr lang="en-US" sz="4000" b="1" u="sng" dirty="0" smtClean="0"/>
              <a:t>E</a:t>
            </a:r>
            <a:r>
              <a:rPr lang="en-US" sz="4000" b="1" dirty="0" smtClean="0"/>
              <a:t>mergency </a:t>
            </a:r>
            <a:r>
              <a:rPr lang="en-US" sz="4000" b="1" u="sng" dirty="0" smtClean="0"/>
              <a:t>E</a:t>
            </a:r>
            <a:r>
              <a:rPr lang="en-US" sz="4000" b="1" dirty="0" smtClean="0"/>
              <a:t>vacuation </a:t>
            </a:r>
            <a:r>
              <a:rPr lang="en-US" sz="4000" b="1" u="sng" dirty="0" smtClean="0"/>
              <a:t>T</a:t>
            </a:r>
            <a:r>
              <a:rPr lang="en-US" sz="4000" b="1" dirty="0" smtClean="0"/>
              <a:t>rainer</a:t>
            </a:r>
            <a:endParaRPr lang="en-US" sz="4000" b="1" dirty="0"/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381000" y="6324600"/>
            <a:ext cx="17526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1" eaLnBrk="1" hangingPunct="1"/>
            <a:r>
              <a:rPr lang="en-US" sz="900" dirty="0">
                <a:solidFill>
                  <a:schemeClr val="tx1"/>
                </a:solidFill>
              </a:rPr>
              <a:t>Prepared By: </a:t>
            </a:r>
            <a:r>
              <a:rPr lang="en-US" sz="900" b="1" dirty="0">
                <a:solidFill>
                  <a:schemeClr val="tx1"/>
                </a:solidFill>
              </a:rPr>
              <a:t>Mohamed </a:t>
            </a:r>
            <a:r>
              <a:rPr lang="en-US" sz="900" b="1" dirty="0" err="1">
                <a:solidFill>
                  <a:schemeClr val="tx1"/>
                </a:solidFill>
              </a:rPr>
              <a:t>Sakr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1916" y="-126917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5400" dirty="0"/>
              <a:t>CEET</a:t>
            </a:r>
          </a:p>
        </p:txBody>
      </p:sp>
    </p:spTree>
    <p:extLst>
      <p:ext uri="{BB962C8B-B14F-4D97-AF65-F5344CB8AC3E}">
        <p14:creationId xmlns:p14="http://schemas.microsoft.com/office/powerpoint/2010/main" val="2097659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0"/>
            <a:ext cx="4114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b="1" i="1" dirty="0" smtClean="0"/>
              <a:t>Main Area of CEET</a:t>
            </a:r>
            <a:endParaRPr lang="ar-EG" sz="36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67929" y="1600200"/>
            <a:ext cx="8305800" cy="26161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buFontTx/>
              <a:buChar char="-"/>
            </a:pPr>
            <a:r>
              <a:rPr lang="en-US" sz="4400" dirty="0" smtClean="0"/>
              <a:t> </a:t>
            </a:r>
            <a:r>
              <a:rPr lang="en-US" sz="4000" dirty="0" smtClean="0"/>
              <a:t>CEET structure design</a:t>
            </a:r>
          </a:p>
          <a:p>
            <a:pPr algn="l" rtl="0">
              <a:buFontTx/>
              <a:buChar char="-"/>
            </a:pPr>
            <a:r>
              <a:rPr lang="en-US" sz="4000" dirty="0" smtClean="0"/>
              <a:t> IOS (Instructor Operation station)</a:t>
            </a:r>
          </a:p>
          <a:p>
            <a:pPr algn="l" rtl="0">
              <a:buFontTx/>
              <a:buChar char="-"/>
            </a:pPr>
            <a:r>
              <a:rPr lang="en-US" sz="4000" dirty="0" smtClean="0"/>
              <a:t> Computer Room</a:t>
            </a:r>
          </a:p>
          <a:p>
            <a:pPr algn="l" rtl="0">
              <a:buFontTx/>
              <a:buChar char="-"/>
            </a:pPr>
            <a:r>
              <a:rPr lang="en-US" sz="4000" dirty="0" smtClean="0"/>
              <a:t> Motion Room</a:t>
            </a:r>
            <a:endParaRPr lang="ar-EG" sz="40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343400"/>
            <a:ext cx="1637160" cy="142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606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0"/>
            <a:ext cx="83058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 smtClean="0"/>
              <a:t>- </a:t>
            </a:r>
            <a:r>
              <a:rPr lang="en-US" sz="2800" dirty="0" smtClean="0"/>
              <a:t>Wide cabin similar to A340 &amp; B777 Aircraft types.</a:t>
            </a:r>
          </a:p>
          <a:p>
            <a:pPr algn="l" rtl="0"/>
            <a:r>
              <a:rPr lang="en-US" sz="2800" dirty="0" smtClean="0"/>
              <a:t>- Narrow cabin similar to A320 &amp; B737 Aircraft types.</a:t>
            </a:r>
            <a:endParaRPr lang="ar-EG" sz="2800" dirty="0"/>
          </a:p>
        </p:txBody>
      </p:sp>
      <p:sp>
        <p:nvSpPr>
          <p:cNvPr id="4" name="Rectangle 3"/>
          <p:cNvSpPr/>
          <p:nvPr/>
        </p:nvSpPr>
        <p:spPr>
          <a:xfrm>
            <a:off x="51916" y="76200"/>
            <a:ext cx="51296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200" b="1" dirty="0"/>
              <a:t>CEET Designed for training :-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79475"/>
            <a:ext cx="8761413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4554"/>
            <a:ext cx="112776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17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916" y="76200"/>
            <a:ext cx="60440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200" b="1" i="1" dirty="0" smtClean="0"/>
              <a:t>IOS (Instructor Operation station)</a:t>
            </a:r>
            <a:endParaRPr lang="ar-EG" sz="3200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531"/>
            <a:ext cx="9144000" cy="61354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31955"/>
            <a:ext cx="3657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b="1" i="1" dirty="0" smtClean="0"/>
              <a:t>Computer Room</a:t>
            </a:r>
            <a:endParaRPr lang="ar-EG" sz="3600" b="1" i="1" dirty="0"/>
          </a:p>
        </p:txBody>
      </p:sp>
      <p:pic>
        <p:nvPicPr>
          <p:cNvPr id="5" name="Picture 4" descr="Picture 0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763000" cy="5181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4114800" cy="836712"/>
          </a:xfrm>
        </p:spPr>
        <p:txBody>
          <a:bodyPr/>
          <a:lstStyle/>
          <a:p>
            <a:r>
              <a:rPr lang="en-US" sz="3600" b="1" i="1" dirty="0" smtClean="0"/>
              <a:t> Computer Cabinet</a:t>
            </a:r>
            <a:endParaRPr lang="ar-EG" sz="3600" b="1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8915400" cy="51355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48840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5791200" cy="836712"/>
          </a:xfrm>
        </p:spPr>
        <p:txBody>
          <a:bodyPr/>
          <a:lstStyle/>
          <a:p>
            <a:r>
              <a:rPr lang="en-US" b="1" i="1" dirty="0" smtClean="0"/>
              <a:t> </a:t>
            </a:r>
            <a:endParaRPr lang="ar-EG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  <p:sp>
        <p:nvSpPr>
          <p:cNvPr id="8" name="Rectangle 7"/>
          <p:cNvSpPr/>
          <p:nvPr/>
        </p:nvSpPr>
        <p:spPr>
          <a:xfrm>
            <a:off x="159426" y="76200"/>
            <a:ext cx="4793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1" dirty="0" smtClean="0"/>
              <a:t>Host computer display</a:t>
            </a:r>
            <a:endParaRPr lang="ar-EG" sz="3600" b="1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6" y="838201"/>
            <a:ext cx="8832174" cy="5105400"/>
          </a:xfrm>
        </p:spPr>
      </p:pic>
    </p:spTree>
    <p:extLst>
      <p:ext uri="{BB962C8B-B14F-4D97-AF65-F5344CB8AC3E}">
        <p14:creationId xmlns:p14="http://schemas.microsoft.com/office/powerpoint/2010/main" val="15113732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6553200" cy="836712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3600" b="1" i="1" dirty="0" smtClean="0"/>
              <a:t>Computer </a:t>
            </a:r>
            <a:r>
              <a:rPr lang="en-US" sz="3600" b="1" i="1" dirty="0"/>
              <a:t>Control </a:t>
            </a:r>
            <a:r>
              <a:rPr lang="en-US" sz="3600" b="1" i="1" dirty="0" smtClean="0"/>
              <a:t>Panel</a:t>
            </a:r>
            <a:endParaRPr lang="ar-EG" sz="3600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839200" cy="52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5079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3810000" cy="836712"/>
          </a:xfrm>
        </p:spPr>
        <p:txBody>
          <a:bodyPr/>
          <a:lstStyle/>
          <a:p>
            <a:r>
              <a:rPr lang="en-US" sz="4000" b="1" i="1" dirty="0" smtClean="0"/>
              <a:t> Motion cabinet</a:t>
            </a:r>
            <a:endParaRPr lang="ar-EG" sz="4000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1"/>
            <a:ext cx="8991600" cy="5105400"/>
          </a:xfrm>
        </p:spPr>
      </p:pic>
    </p:spTree>
    <p:extLst>
      <p:ext uri="{BB962C8B-B14F-4D97-AF65-F5344CB8AC3E}">
        <p14:creationId xmlns:p14="http://schemas.microsoft.com/office/powerpoint/2010/main" val="805065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4800600" cy="704836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3600" b="1" i="1" dirty="0" smtClean="0"/>
              <a:t>Motion Control Panel</a:t>
            </a:r>
            <a:endParaRPr lang="ar-EG" sz="3600" b="1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0"/>
            <a:ext cx="8991600" cy="5181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803164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763000" cy="5410200"/>
          </a:xfrm>
        </p:spPr>
        <p:txBody>
          <a:bodyPr/>
          <a:lstStyle/>
          <a:p>
            <a:pPr lvl="1" rtl="1">
              <a:lnSpc>
                <a:spcPct val="250000"/>
              </a:lnSpc>
              <a:buNone/>
            </a:pPr>
            <a:r>
              <a:rPr lang="en-US" sz="3600" b="1" i="1" dirty="0" smtClean="0">
                <a:solidFill>
                  <a:srgbClr val="002060"/>
                </a:solidFill>
                <a:ea typeface="+mj-ea"/>
              </a:rPr>
              <a:t>   </a:t>
            </a:r>
            <a:endParaRPr lang="ar-EG" sz="2400" b="1" i="1" dirty="0" smtClean="0">
              <a:solidFill>
                <a:srgbClr val="002060"/>
              </a:solidFill>
              <a:ea typeface="+mj-ea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914399"/>
            <a:ext cx="8839200" cy="500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742950" marR="0" lvl="1" indent="-285750" algn="r" defTabSz="914400" rtl="1" eaLnBrk="0" fontAlgn="base" latinLnBrk="0" hangingPunct="0">
              <a:lnSpc>
                <a:spcPct val="26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4690" y="1122884"/>
            <a:ext cx="8382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3600" dirty="0" smtClean="0">
                <a:latin typeface="+mj-lt"/>
                <a:cs typeface="AngsanaUPC" pitchFamily="18" charset="-34"/>
              </a:rPr>
              <a:t>Upon completion of this show, each one should familiar to CEET Cabin Simulator and will be able to know :-</a:t>
            </a:r>
            <a:endParaRPr lang="ar-EG" sz="3600" dirty="0" smtClean="0">
              <a:latin typeface="+mj-lt"/>
              <a:cs typeface="AngsanaUPC" pitchFamily="18" charset="-34"/>
            </a:endParaRPr>
          </a:p>
          <a:p>
            <a:pPr algn="l" rtl="0">
              <a:buNone/>
            </a:pPr>
            <a:r>
              <a:rPr lang="en-US" sz="3600" dirty="0" smtClean="0">
                <a:latin typeface="+mj-lt"/>
                <a:cs typeface="AngsanaUPC" pitchFamily="18" charset="-34"/>
              </a:rPr>
              <a:t>  </a:t>
            </a:r>
          </a:p>
          <a:p>
            <a:pPr algn="l" rtl="0">
              <a:buNone/>
            </a:pPr>
            <a:r>
              <a:rPr lang="en-US" sz="3600" dirty="0" smtClean="0">
                <a:latin typeface="+mj-lt"/>
                <a:cs typeface="AngsanaUPC" pitchFamily="18" charset="-34"/>
              </a:rPr>
              <a:t>  -</a:t>
            </a:r>
            <a:r>
              <a:rPr lang="ar-EG" sz="3600" dirty="0" smtClean="0">
                <a:latin typeface="+mj-lt"/>
                <a:cs typeface="AngsanaUPC" pitchFamily="18" charset="-34"/>
              </a:rPr>
              <a:t> </a:t>
            </a:r>
            <a:r>
              <a:rPr lang="en-US" sz="3600" dirty="0" smtClean="0">
                <a:latin typeface="+mj-lt"/>
                <a:cs typeface="AngsanaUPC" pitchFamily="18" charset="-34"/>
              </a:rPr>
              <a:t>What is CEET .</a:t>
            </a:r>
          </a:p>
          <a:p>
            <a:pPr algn="l" rtl="0"/>
            <a:r>
              <a:rPr lang="en-US" sz="3600" dirty="0" smtClean="0">
                <a:latin typeface="+mj-lt"/>
                <a:cs typeface="AngsanaUPC" pitchFamily="18" charset="-34"/>
              </a:rPr>
              <a:t>  - Who need CEET for training . </a:t>
            </a:r>
          </a:p>
          <a:p>
            <a:pPr algn="l" rtl="0"/>
            <a:r>
              <a:rPr lang="en-US" sz="3600" dirty="0" smtClean="0">
                <a:latin typeface="+mj-lt"/>
                <a:cs typeface="AngsanaUPC" pitchFamily="18" charset="-34"/>
              </a:rPr>
              <a:t>  - Main purpose of training .</a:t>
            </a:r>
          </a:p>
          <a:p>
            <a:pPr algn="l" rtl="0"/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216310" y="737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1" dirty="0" smtClean="0"/>
              <a:t>Objective</a:t>
            </a:r>
            <a:endParaRPr lang="en-US" sz="4000" b="1" i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495800"/>
            <a:ext cx="1637160" cy="142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125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0"/>
            <a:ext cx="8915400" cy="5095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0" y="76154"/>
            <a:ext cx="3352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b="1" i="1" dirty="0" smtClean="0"/>
              <a:t> Motion Room</a:t>
            </a:r>
            <a:endParaRPr lang="ar-EG" sz="3600" b="1" i="1" dirty="0"/>
          </a:p>
        </p:txBody>
      </p:sp>
    </p:spTree>
    <p:extLst>
      <p:ext uri="{BB962C8B-B14F-4D97-AF65-F5344CB8AC3E}">
        <p14:creationId xmlns:p14="http://schemas.microsoft.com/office/powerpoint/2010/main" val="30073179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5867400" cy="704836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3600" b="1" i="1" dirty="0" smtClean="0"/>
              <a:t>HPU (Hydraulic Power Unit)</a:t>
            </a:r>
            <a:endParaRPr lang="ar-EG" sz="3600" b="1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1"/>
            <a:ext cx="8839200" cy="5181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371208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4419600" cy="704836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4000" b="1" i="1" dirty="0" smtClean="0"/>
              <a:t>HPU Control Panel</a:t>
            </a:r>
            <a:endParaRPr lang="ar-EG" sz="4000" b="1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8839200" cy="51815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5889869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8839199" cy="5105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026" y="76200"/>
            <a:ext cx="3817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1" dirty="0" smtClean="0"/>
              <a:t>Pneumatic system</a:t>
            </a:r>
            <a:endParaRPr lang="ar-EG" sz="3600" b="1" i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44196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b="1" i="1" dirty="0" smtClean="0"/>
              <a:t>References :</a:t>
            </a:r>
            <a:r>
              <a:rPr lang="en-US" sz="1400" dirty="0" smtClean="0"/>
              <a:t> TFC Cabin simulator Manufacture .</a:t>
            </a:r>
          </a:p>
        </p:txBody>
      </p:sp>
      <p:sp>
        <p:nvSpPr>
          <p:cNvPr id="7" name="TextBox 6"/>
          <p:cNvSpPr txBox="1"/>
          <p:nvPr/>
        </p:nvSpPr>
        <p:spPr>
          <a:xfrm rot="782650">
            <a:off x="1676082" y="2244468"/>
            <a:ext cx="381000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600" i="1" dirty="0" smtClean="0"/>
              <a:t>Thank You</a:t>
            </a:r>
            <a:endParaRPr lang="ar-EG" sz="66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4267200"/>
            <a:ext cx="48768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000" i="1" dirty="0" smtClean="0"/>
              <a:t>Please Feel free to Ask</a:t>
            </a:r>
            <a:endParaRPr lang="ar-EG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3810000"/>
            <a:ext cx="76200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600" dirty="0" smtClean="0"/>
              <a:t>?</a:t>
            </a:r>
            <a:endParaRPr lang="ar-EG" sz="9600" dirty="0"/>
          </a:p>
        </p:txBody>
      </p:sp>
      <p:sp>
        <p:nvSpPr>
          <p:cNvPr id="10" name="TextBox 7"/>
          <p:cNvSpPr txBox="1"/>
          <p:nvPr/>
        </p:nvSpPr>
        <p:spPr>
          <a:xfrm>
            <a:off x="3352800" y="5562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ar-EG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Practical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data:image/jpeg;base64,/9j/4AAQSkZJRgABAQAAAQABAAD/2wCEAAkGBxQTEhQUERQWFRMXGRkbGBgXGCAaHRsYHRsYIx0gGhYYKCogGholHBgaIjEiJSkrLi4uGh8zODQsNygtLiwBCgoKDg0OGxAQGy0mICQsLC40LSwtLCw3LC8sNDQsLCwvLCwsLCwvLiwsLC0sLDIvLCwsMCwsNCwsLC0sLCwsLP/AABEIAGIAyAMBEQACEQEDEQH/xAAcAAEAAgMBAQEAAAAAAAAAAAAABQYDBAcCAQj/xABGEAACAQIEAgcEBgYJAwUAAAABAgMAEQQFEiEGMQcTIkFRYXEygZGhFCNCUrHBYnKSorLRJDM0c8LS4eLxFoLwFRclU2P/xAAbAQEAAgMBAQAAAAAAAAAAAAAAAwQCBQYBB//EADURAAIBAgMECAQHAAMAAAAAAAABAgMRBCExBRJBURMiYXGRocHwMoGx0QYUFSMz4fEkQ2L/2gAMAwEAAhEDEQA/AO40AoBQCgFAKA8vIBzIHqbV42lqepN6HyOVW9kg+hvRNPQOLWqPdengoBQCgFAKAUAoBQCgFAKAUAoBQCgFAKAUAoBQFO4q4/hwpMcY66YcwDZVP6TePkPlVepiFHJZs3GB2PVxC3p9WPm+5FNOZZtj949aR+KfVJb9c7n3Gq29UqG46DZ2DylZvt6z8DSPBkjH67FYbV+lLrPvtc1h0a4tE36nBL9unK3YrAcEOD9VicMW7rSaD7r706JPRo9/VYtdenK3dcmMrzbMMtb+mRyy4c2BOrWF81ff4Na9SxnOlqsinWw2Cxy/Ykoz8L96+x0vKc1ixMYkgcOp8OYPgR3GrsJqSujmq+HqUJ7lRWZu1kQigFAKAUAoBQCgFAKAUAoBQCgFAKAUAoCl8f5tiBCyYQbC4kkB7QAG4Qcza4BPdcDnyq16jtaJudlYei6ilXfcuHz9PEjeEuBBCqyTxiSci6o39XF+t95vL/msKdBrNrP6FnH7W6VuFOVo81rLu5It3/T0btrxF5222f8Aq1ty0ReyPfc+dT9CnnLP3yNT+cnFbtLqrs1fe9fTsJWKFVFkUKPACw+AqVJLQqyk5O7dxLErCzAMPAi4+Bo0nqeRk4u6ZHSZIq36hjCfBd0P60R7JHpY+dRukl8OXvkWVipP+Rb3fr46/UqOY5NLBL12DAw+KsbxrvDiAN7KDyfmdJ87eNV5QcXdZPyfvkbajiqdWHR1+tDm/ih39nb/AIT/AAfxYmNUi3VzJ7cZ/EX5i/w76npVlNdpQ2hs6eEle94vRljqY1xXs64zwmGYpJJeQc1QFiPXuFQzrwi7Gww2zMRXjvRjlzeRX5OlaAHswTEePZH51F+aXI2C/D1a2c4+f2M+F6UcK3tpLH6qG/hJr1YqPFGE9gYhfC0/L6llyniLDYnaGZGb7t7N+yd6mjVhLRmsr4KvQ/ki12krUhVFAKAUAoBQCgFAKAUAoCNxmaIVKwyI0pIVQGDWJ2uQDyG591RSqK1ovMs06Ek71ItLXl7ua+AxOHjOgyxh9lVGddVu64JvqYnUfEkVjBwWVzOrCtNbyi7a3Sdv8Wgx3FmChYrLiYlZSQVLbgjxUb1OUyLxHSTl6i/XFv1UY/lQHrNekLB4d9Ehk1aVawQnZgCN/Q0BiybpGw2JxCQRrLqckAsoA2BPjfuoCLzDpagjdkXDysVYqblVGxINtz4UBMcP8XYXMg0NmR7X0PYNt9pGB5g+G42ryUVJWZnTqShLeic/xmBxWAx0sq3kMR61nO2uN231DzJINuR3rWtSpzy4HZ06uHxmFjTeW91UuTS4ehcsy4onxd4ssFkA+txL9lUuOSk9/n/zViVaU8oeJpqOApYbr4vXhBZt95EZXwNA3aYzYonmynq4yfHrG7T+qk1HGinzfkvEt19rVY5JRh2PN+CyXzJ+LgmG39kw4/Wkdz8bCpVQ7F4tlB7Vq3/ll8kl6mDGcDxEf2OM+cU7IfcGFj8a8dDs8zOntaqv+1/OKfqVjE8ChmK4d5YphuseJAUn+7mTssR5XI2qHor5LXk/djZw2u4xvVSlHnHPxi80bWQ8bYjBy/R8xVio21MO2nnf7a+f41nTryg7SIsVsqhiYdLhWr+T+zOp4edXUOjBlYXBBuCPI1dTTV0cvOEoScZKzRkr0xFAfLUB9oBQCgFAKA4xwlmEwzpopJZGXrJ00s7EWu1uyTbuFARfCWPXB45S1ggZo3J7lJIv7v51q6Ut2SbO9x9GWJwrS1smvqbvSLH1OZM42/q5AfMW/wAte18puxBsh9Lg1HvXvxJDpK4LKfSMcJQQzKer0+OlT2r+/lWzOJIfo94MizBZjLJInVlRaPTuGBNyWB8KAdJWGWLMkW10CQA371Fgb+4UB1nLuEMFA6yQ4dFdfZbe4959aA5Jw1gUbOWilVZE66cEMLg7v3UBkzfCLgc6jEHZQSxEDuUPYMPTc0Bu8V8RR43GKuox4ZdSF09p1O5Nu9SVFh53rXVJ9JPsOyweDlg8LKbV5a2fC39akLlHHEsSRxtFFLEnso1wOd7m2zN5sDa3KrkaMVlqczVx1SpJzyTfFf7l8jrvBvF8WPRtCmORLa42INgeRBHNdjvUpTMGR8e4bFYj6PGsmu7AErsdN7m4Ow2oCZxOfYaOZYJJkWZraUJsTflb1tQHnHZthNRhmmgDixKO6gi/LYmvGk8mZRk4u6ZH5/w1DjYAuu7LvHJfUV8tX2l8jUNSipRtxL2D2hPDVN5aPVc/7PWV4QYIiNLiG4BBJNtR7LgnuJ7LedjtvfyC6N24e8/uK1R4rry+L7ar1XgWKrBrxQCgFAKAUAoBQHEMM3V8Q+uJYftKf50BDcTQhcXiV7utk+bE/nWpkrSfez6Hgp72Hpy/8o2eKs1GJXDvf6wQ6JP1lJAPvG9ezlvW7iLA4d0JTjw3rruZ07jN+tyeRxveJG/hNbOm7xRw1eG5VlHk2VXoNnPWYtO4rE3vvIPw/CsiI0OmmK2NjP3oR8magLZwL0gtjpzBJCqHSWDK5PK1wQR50Bz/ADrMDg83nmjVWKSswVr2Opd9xy9o0BE5hmMmMxTTOB1jkWVeV9gqrfztUVeW7Bl7Z1BVsRFSdks33LMtuJ4WSHC46YsXEREcbH76kdYRbmA3ZHoaqwpZ35Nf2brGbTlKMY2teLb7mur5Zmx0L5ejnGPIAyhY0swBFjrJvf0FXzlyG6M59GKxEkZsiYedgSe4EFL+PdQG10LYbVjWc/YhJPqxA3+dAbRxX0riFSN1STSPSNTf969AROaYD6fnM0N9GuVl1WvYItr27/Z+dAZ+HZJsrzNcOz9hnVHAvpZX9lgvcbkfOgJfpDGNjxEso6xMM1lDBhpNwARa9xcjw7q19dS3m3odbsn8rUpRg7OeumZD4LizMtN45JZFHM6NYB8CQKwVWa4lyps7A360Um+23qWDiHpHxWEdIuqikYQxs+q6t1jC5HZ2Hd3VsYXcVc4vEKCqyUNLuxcuKOL4MCiddcyOLiNN2t3nfkt9rmsiIjuGOkXD4uQRFWikb2Q9iG8gw7/KgJDOeNMLhZxBOzK5Cm4Ule0bC5HKgJjH5nDDp6+WOLXcLrcLcjnbVzoDYikDAMpDKeRBuD6EUB7oDiHEfYz9Ty+vgPx0CgNXjSD/AOSnXlqkX94Lv861dX42d3s6f/Cg+Sflch8xwbQyyROLMjFT7u8eRG/vrFqzsy5RqxqwjUjo1c7BJaTIzbkcKfkv+lbKj8CODx8WsTNPmyldCc1sXMv34h+63+6pCoZunKP6/Ct4xyD4Mn+agOkcL4eP6NA6Iis0UdyqgE3UX3FAcn4jULnw2BBnhuCNt9APPnQGDNo0wOclmT6pZRIqjwYXFv8Av/CsKi6vdn4EtBtTSTtfK/fkWXjGfqclgjJ+sm0sfMk62PxI+NQ01aMY/MvYrrVq01osvRLwOf5bnuJw8EkcRKRT3DNo5kCxCue+3O3yqyawtOVZF9GyfFYpmBbERqiAfZjLePixO/oKA3ehePQuNnPJVRf2Q7H5EUBD9D6F8wDnciORifM2/M0A6O8ZGc1aWZ1QHrmBYgC7Hlc7cifhQGeeUY/PUMR1RiRCGG4KRWJPoSOfmKAt3TFiLYaFPvy39yqfzIqpinkkb/8AD8L1pS5L6s2uiWIDA6u9pHJ91h+VZYVWiRbelfFW5Jfc5xxb9fnLoN7zxR/AoD+dWTSm/wAQgYzPRE/ajEiRkfoqLsPjegMfH2Ejw+awrhkEdjA1kFhq19wHLa1AaPSrMXzGcfdCKP2QfzoCb6V8eJsPlr89ccjn4Q/mTQHQejqHTluFHLsX+JJ/OgLHQHDuk8dXmof+4f4H/SgPfSchXMJCOZVGHrb+YrWYnKTO22K1LCJPm0b/AErYDTOktrFhpe3iPZb0IuPVfSsq66xBsOtek6fLNeq98y2cIjrMn0+MUq/xCrWHd4Gj2wrYuZz/AKGJP6d6wt+KVOawsHTnHtg285V+IQ/4TQEHlnSPjIsPHDDBGwjQKGKu5NhtcKRvQHvirB4iTMoJlw8jaxhXOlG06uyWGq1lsQefK1ASnS3w/PNiY5MPEX+rCtptcHU2nn79/Ssd5XszPcbimu30Krxnn30kQhfYijRF9dILH3lQPcKrUWpTutEjc4+hLD4VKfxTk2/l/pI57gyuR4EnvmZvc4kt+FWzRk7m8w/6ch077Rqdu8Pv+FAanB0hgyTHS8tbOF/ZVPxJoDW6Huw2NmI2igX5lyfklAV3gbhY5hI0evqwiBmOnVzNgAPHn8KA7FwhwRBgCzozySsLF3tsL8lUbD5nagKr0zz9vCp4LI3xKAfgapYr4kdR+HYdWpLtS+pcOj/DBMBhwPtLqPqxJqegrU0afas9/FzfbbwOS8MH6RnSv3NiJH9wLkflUxrze4AP0jOWlP3p5PmQPxoD1m/1/ECrzAnjH7Cgn5igK1xlPrx+Kbn9a4/ZNvyoDznmbCXD4OPe+HjkVvewIse/sqKA/QXDsWjC4dfCKP8AhFASNAVDirgCHHTiaSWRCFC2TTuASb3YHfegJDOeD8LipRLOjMwAX2yAQL8wtvGoZ0Izd2X8NtLEYeG5Tdl3I+8Y5IMThyAivInajDGwJFuySLbG1udK1PfjlqjzZ+KdCsm3ZPJ/f5GrwVmeFaMwQp1Eik68O99Sk87at2F6xoThbdWXYS7Sw9dT6Wo95PSS0fgTGAyPDQtqhgjja1rogBt4XHdVg1huywq3tKGt4i/40B9SMDkAPQUB6oDmvSXxRGB1ED6pCCshU7KLg21feuO7lc1SxFRN2R0mxtnzb6WostVfj/RS8p4RlxsOrCsheNiJEc6diBoINjz7dZYW2fMw/EMp9JBPSzt38fQvvGnDMzZVh8PCnWSw9WSq2F7KQ2kHnzq2c8YRw/iGyH6OYyJwNXVm2o2fVbbvIoDn5zzEJgmy5oSLvfdWDjtXK6Lb9oc6Au2VZI+CyTFtKpSaZGLA8wLaVB8DYk28zQGPoNg/tcnnEvwDn/EKA6rQHGul3EXxgX7kS/Mk1r8S+udlsCFsNfmzqGXr1GCT/wDOEH3hLmrtNWgkcpiZ79acubZxfos2xTSnnHh5X99h/OsyAlug6C+Jmc80hUe92/2GgMPBB6/OpJe4PPJ6C5A/EUBWciy5sbiGW51OJZLjvIDMPibfGgIqBNZRe5yo9zED86A/UsUYVQq7AAADyHKgPdAKAUAoCC4h4WhxVma8cy+zLGdLD1P2h61FUoxnnxL2E2hVw/VWcXrF6EC0mb4PbSmOiHf7MgHn4/BqhvWh2r374l9R2bieLpy8V78D5/7jFdpsFiEb0/navfzPOI/RVLOFWLRjfpGkfaDAzOf0gf8ACDXjxL4RMlsSEc6laKNaTD5xjtpNOEhPMDskj0BLn3laxtWqa5Lw/slU9mYTOPXl7+X1J3JeAMLBGysDK7qVZ27gfuDkvrzqWOGilZlHE7YxFaaadkney9eZz7LMTLlGOKyglPZa32477MPMc7eoqrFulPM39aFPaeFThrw7HyO0YbELIivGwZGFwRyINbFNNXRxk4ShJxkrNGWvTE8mMXvYX8bb/GgMeMwqSo0cqh0YWZTyI86AwZVlMOGQph41jUm5Ci1z4nxO1AbjsACSbAcyaHqTbsjnubcGf+oTHFLLpjcrpBW+qMd48Ad7fGqUqLqtyTyZ0FDan5Kn0Djdq/HRv7cS5cQ4V5MLPHDbrHjZVubC5FufdV054ofRvwZiMNLifpcYRXiEakOrX1E6rW3GwXmO+gKrhcHmWUyypDEzawF1iMyKyrfSy6fZYXOx8eRoCx8B8Ny4PC4vFYlWSRomCKfaCgMSSO4sbbc9vOgIfoTwerGO/wD9UVve5sPkpoCCwuV6c0XDkbLigLfoiS4/dtQH6JoBQCgFAKAUAoD4RQACgPtAKAgeLeGI8bGA3ZkW+hxzF+4+KnwqKrSU12l/AY+eEndZp6r3xKRkuf4nKm+j46MmC/YZd7fqN9pfI7iqsKkqT3ZLI3eIwdDaMemw8utxX35PyOi5TncGJXVBKr+QNiPVTuKuRqRlozna+FrUHapFr3zJCsyuKAiM64lw2FF5pVB7lHaY+ijeo51YR1Zbw+Br4h/tx+fDxK7oxWaHtq2FwPevKSYef3V/837oOvW1yibG+H2f8LU6vlH7su0EQRVVRZVAAHgByq0lZWRpZScm5PVnuvTEUAoD4RQGOLDotyqqpPOwAv62oCIl4SwjYkYoxf0gMG1hmF2Atut9J28qAnKAUAoBQCgFAKAUAoBQCgFAYMZhElUpKiup5hhcfA15KKkrMzp1J05b0HZ9hT8f0aYZjqgeSBv0WuB6atx8arywseDNxS27XS3aiUl2o1hwdmKbRZi2n9IH+ZrFUai0kSfqeCn8dAyLwXjZP7RmMhHglxt8adBN6yMXtTCw/ioL5kvkvA+Ew7awhkk+/KdRv5A7D4XqSGHhHMqYnauIrrdbsuSyLLU5rRQCgFAKAUAoBQCgFAKAUAoBQCgFAKAUAoBQCgFAKAUAoBQCgFAKAUAoBQCgF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105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- </a:t>
            </a:r>
            <a:r>
              <a:rPr lang="en-US" b="1" u="sng" dirty="0" smtClean="0"/>
              <a:t>C</a:t>
            </a:r>
            <a:r>
              <a:rPr lang="en-US" dirty="0" smtClean="0"/>
              <a:t>abin </a:t>
            </a:r>
            <a:r>
              <a:rPr lang="en-US" b="1" u="sng" dirty="0" smtClean="0"/>
              <a:t>E</a:t>
            </a:r>
            <a:r>
              <a:rPr lang="en-US" dirty="0" smtClean="0"/>
              <a:t>mergency </a:t>
            </a:r>
            <a:r>
              <a:rPr lang="en-US" b="1" u="sng" dirty="0" smtClean="0"/>
              <a:t>E</a:t>
            </a:r>
            <a:r>
              <a:rPr lang="en-US" dirty="0" smtClean="0"/>
              <a:t>vacuation </a:t>
            </a:r>
            <a:r>
              <a:rPr lang="en-US" b="1" u="sng" dirty="0" smtClean="0"/>
              <a:t>T</a:t>
            </a:r>
            <a:r>
              <a:rPr lang="en-US" dirty="0" smtClean="0"/>
              <a:t>rainer .</a:t>
            </a:r>
          </a:p>
          <a:p>
            <a:pPr>
              <a:buNone/>
            </a:pPr>
            <a:r>
              <a:rPr lang="en-US" dirty="0" smtClean="0"/>
              <a:t>- EVAC can be done in land by using Slide Chute .</a:t>
            </a:r>
          </a:p>
          <a:p>
            <a:pPr>
              <a:buNone/>
            </a:pPr>
            <a:r>
              <a:rPr lang="en-US" dirty="0" smtClean="0"/>
              <a:t>- EVAC can also be done in water by using Raft .</a:t>
            </a:r>
          </a:p>
          <a:p>
            <a:pPr>
              <a:buNone/>
            </a:pPr>
            <a:r>
              <a:rPr lang="en-US" dirty="0" smtClean="0"/>
              <a:t>- Additional  malfunction scenarios can be done </a:t>
            </a:r>
          </a:p>
          <a:p>
            <a:pPr>
              <a:buNone/>
            </a:pPr>
            <a:r>
              <a:rPr lang="en-US" dirty="0" smtClean="0"/>
              <a:t>    like Simulated Fire Fighting , Door lock …etc .</a:t>
            </a:r>
            <a:endParaRPr lang="ar-EG" dirty="0"/>
          </a:p>
        </p:txBody>
      </p:sp>
      <p:sp>
        <p:nvSpPr>
          <p:cNvPr id="2" name="Rectangle 1"/>
          <p:cNvSpPr/>
          <p:nvPr/>
        </p:nvSpPr>
        <p:spPr>
          <a:xfrm>
            <a:off x="335014" y="7937"/>
            <a:ext cx="335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1" dirty="0"/>
              <a:t>What is CEET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724400"/>
            <a:ext cx="1633537" cy="142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100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6248400" cy="704836"/>
          </a:xfrm>
        </p:spPr>
        <p:txBody>
          <a:bodyPr/>
          <a:lstStyle/>
          <a:p>
            <a:r>
              <a:rPr lang="ar-EG" dirty="0" smtClean="0"/>
              <a:t> </a:t>
            </a:r>
            <a:r>
              <a:rPr lang="en-US" dirty="0" smtClean="0"/>
              <a:t> </a:t>
            </a:r>
            <a:r>
              <a:rPr lang="en-US" sz="3200" b="1" i="1" dirty="0" smtClean="0"/>
              <a:t>EVAC in Land using Slide Chute</a:t>
            </a:r>
            <a:endParaRPr lang="ar-EG" sz="3200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1"/>
            <a:ext cx="8839200" cy="5181600"/>
          </a:xfrm>
        </p:spPr>
      </p:pic>
    </p:spTree>
    <p:extLst>
      <p:ext uri="{BB962C8B-B14F-4D97-AF65-F5344CB8AC3E}">
        <p14:creationId xmlns:p14="http://schemas.microsoft.com/office/powerpoint/2010/main" val="1491373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ar-E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763000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0" y="76200"/>
            <a:ext cx="5638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441918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9pPr>
          </a:lstStyle>
          <a:p>
            <a:r>
              <a:rPr lang="ar-EG" dirty="0" smtClean="0"/>
              <a:t> </a:t>
            </a:r>
            <a:r>
              <a:rPr lang="en-US" dirty="0" smtClean="0"/>
              <a:t> </a:t>
            </a:r>
            <a:r>
              <a:rPr lang="en-US" sz="3200" b="1" i="1" dirty="0" smtClean="0"/>
              <a:t>EVAC in Water using Slide Raft</a:t>
            </a:r>
            <a:endParaRPr lang="ar-EG" sz="3200" b="1" i="1" dirty="0"/>
          </a:p>
        </p:txBody>
      </p:sp>
    </p:spTree>
    <p:extLst>
      <p:ext uri="{BB962C8B-B14F-4D97-AF65-F5344CB8AC3E}">
        <p14:creationId xmlns:p14="http://schemas.microsoft.com/office/powerpoint/2010/main" val="42854533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991600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 noGrp="1"/>
          </p:cNvSpPr>
          <p:nvPr>
            <p:ph type="title"/>
          </p:nvPr>
        </p:nvSpPr>
        <p:spPr bwMode="auto">
          <a:xfrm>
            <a:off x="0" y="-19036"/>
            <a:ext cx="5638800" cy="62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441918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A1B1A"/>
                </a:solidFill>
                <a:latin typeface="Calibri" pitchFamily="34" charset="0"/>
              </a:defRPr>
            </a:lvl9pPr>
          </a:lstStyle>
          <a:p>
            <a:r>
              <a:rPr lang="ar-EG" dirty="0" smtClean="0"/>
              <a:t> </a:t>
            </a:r>
            <a:r>
              <a:rPr lang="en-US" dirty="0" smtClean="0"/>
              <a:t> </a:t>
            </a:r>
            <a:r>
              <a:rPr lang="en-US" sz="3200" b="1" i="1" dirty="0" smtClean="0"/>
              <a:t>EVAC in Water using Slide Raft</a:t>
            </a:r>
            <a:endParaRPr lang="ar-EG" sz="3200" b="1" i="1" dirty="0"/>
          </a:p>
        </p:txBody>
      </p:sp>
    </p:spTree>
    <p:extLst>
      <p:ext uri="{BB962C8B-B14F-4D97-AF65-F5344CB8AC3E}">
        <p14:creationId xmlns:p14="http://schemas.microsoft.com/office/powerpoint/2010/main" val="23120678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ar-EG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1"/>
            <a:ext cx="8915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19036"/>
            <a:ext cx="3352800" cy="836712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3600" b="1" i="1" dirty="0" smtClean="0"/>
              <a:t>EVAC Location</a:t>
            </a:r>
            <a:endParaRPr lang="ar-EG" sz="3600" b="1" i="1" dirty="0"/>
          </a:p>
        </p:txBody>
      </p:sp>
    </p:spTree>
    <p:extLst>
      <p:ext uri="{BB962C8B-B14F-4D97-AF65-F5344CB8AC3E}">
        <p14:creationId xmlns:p14="http://schemas.microsoft.com/office/powerpoint/2010/main" val="5134281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52400" y="2971800"/>
            <a:ext cx="8991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r" defTabSz="914400" rtl="1" eaLnBrk="0" fontAlgn="base" latinLnBrk="0" hangingPunct="0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ar-EG" sz="2800" b="1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j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445" y="76200"/>
            <a:ext cx="7162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b="1" i="1" dirty="0" smtClean="0">
                <a:latin typeface="+mj-lt"/>
                <a:cs typeface="AngsanaUPC" pitchFamily="18" charset="-34"/>
              </a:rPr>
              <a:t>Who need CEET for training ? </a:t>
            </a:r>
            <a:endParaRPr lang="ar-EG" sz="3600" b="1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838200"/>
            <a:ext cx="7924800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/>
              <a:t>Training essential to Flight Crew for most of emergency cases in Aircraft .</a:t>
            </a:r>
            <a:endParaRPr lang="ar-EG" sz="3200" dirty="0" smtClean="0"/>
          </a:p>
          <a:p>
            <a:pPr algn="l" rtl="0"/>
            <a:r>
              <a:rPr lang="en-US" sz="3600" dirty="0" smtClean="0"/>
              <a:t>  </a:t>
            </a:r>
          </a:p>
        </p:txBody>
      </p:sp>
      <p:pic>
        <p:nvPicPr>
          <p:cNvPr id="1026" name="Picture 2" descr="1601C52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905000"/>
            <a:ext cx="8763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3224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0" y="1828800"/>
            <a:ext cx="8991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r" defTabSz="914400" rtl="1" eaLnBrk="0" fontAlgn="base" latinLnBrk="0" hangingPunct="0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ar-EG" sz="3000" b="1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j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76200"/>
            <a:ext cx="5791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b="1" i="1" dirty="0" smtClean="0"/>
              <a:t>Main Purpose of Training</a:t>
            </a:r>
            <a:endParaRPr lang="ar-EG" sz="36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295400"/>
            <a:ext cx="7162800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buFontTx/>
              <a:buChar char="-"/>
            </a:pPr>
            <a:r>
              <a:rPr lang="en-US" sz="4000" dirty="0" smtClean="0"/>
              <a:t> Increase Efficiency</a:t>
            </a:r>
          </a:p>
          <a:p>
            <a:pPr algn="l" rtl="0">
              <a:buFontTx/>
              <a:buChar char="-"/>
            </a:pPr>
            <a:r>
              <a:rPr lang="en-US" sz="4000" dirty="0" smtClean="0"/>
              <a:t> Improve Skills</a:t>
            </a:r>
          </a:p>
          <a:p>
            <a:pPr algn="l" rtl="0">
              <a:buFontTx/>
              <a:buChar char="-"/>
            </a:pPr>
            <a:r>
              <a:rPr lang="en-US" sz="4000" dirty="0" smtClean="0"/>
              <a:t> Accurate Decision</a:t>
            </a:r>
          </a:p>
          <a:p>
            <a:pPr algn="l" rtl="0">
              <a:buFontTx/>
              <a:buChar char="-"/>
            </a:pPr>
            <a:r>
              <a:rPr lang="en-US" sz="4000" dirty="0" smtClean="0"/>
              <a:t> Quick Action</a:t>
            </a:r>
          </a:p>
          <a:p>
            <a:pPr algn="l" rtl="0">
              <a:buFontTx/>
              <a:buChar char="-"/>
            </a:pPr>
            <a:r>
              <a:rPr lang="en-US" sz="4000" dirty="0" smtClean="0"/>
              <a:t> Knowledge of Emergency Cases</a:t>
            </a:r>
          </a:p>
          <a:p>
            <a:pPr algn="l" rtl="0">
              <a:buFontTx/>
              <a:buChar char="-"/>
            </a:pPr>
            <a:endParaRPr lang="ar-EG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572000"/>
            <a:ext cx="1627187" cy="142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24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284</Words>
  <Application>Microsoft Office PowerPoint</Application>
  <PresentationFormat>On-screen Show (4:3)</PresentationFormat>
  <Paragraphs>65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1_Office Theme</vt:lpstr>
      <vt:lpstr>2_Office Theme</vt:lpstr>
      <vt:lpstr>Office Theme</vt:lpstr>
      <vt:lpstr>3_Office Theme</vt:lpstr>
      <vt:lpstr>4_Office Theme</vt:lpstr>
      <vt:lpstr>PowerPoint Presentation</vt:lpstr>
      <vt:lpstr>PowerPoint Presentation</vt:lpstr>
      <vt:lpstr>PowerPoint Presentation</vt:lpstr>
      <vt:lpstr>  EVAC in Land using Slide Chute</vt:lpstr>
      <vt:lpstr> </vt:lpstr>
      <vt:lpstr>  EVAC in Water using Slide Raft</vt:lpstr>
      <vt:lpstr> EVAC 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Computer Cabinet</vt:lpstr>
      <vt:lpstr> </vt:lpstr>
      <vt:lpstr> Computer Control Panel</vt:lpstr>
      <vt:lpstr> Motion cabinet</vt:lpstr>
      <vt:lpstr> Motion Control Panel</vt:lpstr>
      <vt:lpstr> Motion Room</vt:lpstr>
      <vt:lpstr> HPU (Hydraulic Power Unit)</vt:lpstr>
      <vt:lpstr> HPU Control Panel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acc</dc:creator>
  <cp:lastModifiedBy>USER</cp:lastModifiedBy>
  <cp:revision>535</cp:revision>
  <dcterms:modified xsi:type="dcterms:W3CDTF">2022-03-16T11:14:42Z</dcterms:modified>
</cp:coreProperties>
</file>